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304" r:id="rId2"/>
    <p:sldId id="284" r:id="rId3"/>
    <p:sldId id="365" r:id="rId4"/>
    <p:sldId id="330" r:id="rId5"/>
    <p:sldId id="256" r:id="rId6"/>
    <p:sldId id="331" r:id="rId7"/>
    <p:sldId id="257" r:id="rId8"/>
    <p:sldId id="366" r:id="rId9"/>
    <p:sldId id="332" r:id="rId10"/>
    <p:sldId id="333" r:id="rId11"/>
    <p:sldId id="334" r:id="rId12"/>
    <p:sldId id="312" r:id="rId13"/>
    <p:sldId id="314" r:id="rId14"/>
    <p:sldId id="315" r:id="rId15"/>
    <p:sldId id="260" r:id="rId16"/>
    <p:sldId id="363" r:id="rId17"/>
    <p:sldId id="307" r:id="rId18"/>
    <p:sldId id="364" r:id="rId19"/>
    <p:sldId id="263" r:id="rId20"/>
    <p:sldId id="300" r:id="rId21"/>
    <p:sldId id="301" r:id="rId22"/>
    <p:sldId id="340" r:id="rId23"/>
    <p:sldId id="344" r:id="rId24"/>
    <p:sldId id="343" r:id="rId25"/>
    <p:sldId id="345" r:id="rId26"/>
    <p:sldId id="368" r:id="rId27"/>
    <p:sldId id="371" r:id="rId28"/>
    <p:sldId id="369" r:id="rId29"/>
    <p:sldId id="374" r:id="rId30"/>
    <p:sldId id="375" r:id="rId31"/>
    <p:sldId id="376" r:id="rId32"/>
    <p:sldId id="377" r:id="rId33"/>
    <p:sldId id="378" r:id="rId34"/>
    <p:sldId id="362" r:id="rId35"/>
    <p:sldId id="305" r:id="rId36"/>
    <p:sldId id="367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309" autoAdjust="0"/>
  </p:normalViewPr>
  <p:slideViewPr>
    <p:cSldViewPr>
      <p:cViewPr varScale="1">
        <p:scale>
          <a:sx n="109" d="100"/>
          <a:sy n="109" d="100"/>
        </p:scale>
        <p:origin x="18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9854-9261-4489-A985-76B29E3DC236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2F579-4BE8-4363-8884-E261C5F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2F579-4BE8-4363-8884-E261C5FFF5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0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38740FE1-A437-4984-8BB8-0BE9ED6D9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DC907805-2660-438E-A60A-7B429A80B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808C965-3765-4CC7-BD89-44F3E37BD5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E57E02BA-A2A3-4B4F-9552-44884899DD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58521D2E-1CD4-429D-B086-2904F1C622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DDDF52A-8249-4B1E-9817-8F73A00424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DD7D1BF6-25BB-43A1-A032-4183C22B2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AFC09CBE-0B65-4E38-9050-273F6BF58E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A53692F-B056-4FEF-A1D9-864FB48B9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5861-310E-429C-BBBD-FED487723DEC}" type="datetimeFigureOut">
              <a:rPr lang="en-US" smtClean="0"/>
              <a:t>02/19/20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hyperlink" Target="https://github.com/rmcuob/Arduino-basics" TargetMode="Externa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en/Main/Software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23500" y="1143000"/>
            <a:ext cx="84969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Please take a seat and fire up your computer!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 the necessary files from:</a:t>
            </a:r>
          </a:p>
          <a:p>
            <a:pPr algn="ctr"/>
            <a:r>
              <a:rPr lang="en-US" sz="2800" dirty="0">
                <a:hlinkClick r:id="rId2"/>
              </a:rPr>
              <a:t>https://github.com/rmcuob/Arduino-basics</a:t>
            </a:r>
            <a:endParaRPr lang="en-US" sz="2800" b="1" dirty="0"/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And create an account @</a:t>
            </a:r>
          </a:p>
          <a:p>
            <a:pPr algn="ctr"/>
            <a:r>
              <a:rPr lang="en-US" sz="2800" dirty="0">
                <a:hlinkClick r:id="rId3"/>
              </a:rPr>
              <a:t>https://www.tinkercad.com/</a:t>
            </a:r>
            <a:endParaRPr lang="en-US" sz="2800" dirty="0"/>
          </a:p>
          <a:p>
            <a:pPr algn="ctr"/>
            <a:endParaRPr lang="en-US" sz="2800" b="1" u="sng" dirty="0"/>
          </a:p>
          <a:p>
            <a:pPr algn="ctr"/>
            <a:r>
              <a:rPr lang="en-US" sz="2800" b="1" u="sng" dirty="0"/>
              <a:t>To follow along</a:t>
            </a:r>
          </a:p>
          <a:p>
            <a:pPr algn="ctr"/>
            <a:endParaRPr lang="en-US" sz="2800" u="sng" dirty="0"/>
          </a:p>
          <a:p>
            <a:pPr algn="ctr"/>
            <a:r>
              <a:rPr lang="en-US" sz="2800" b="1" dirty="0"/>
              <a:t>This workshop is sponsored by </a:t>
            </a:r>
          </a:p>
          <a:p>
            <a:pPr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818E-5582-4C75-AE70-AFBE6581A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83" y="225938"/>
            <a:ext cx="2098631" cy="59622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27A15B9-08BA-4A97-B571-B51DDE939B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9" b="89695" l="0" r="99159">
                        <a14:foregroundMark x1="736" y1="59937" x2="10831" y2="60568"/>
                        <a14:foregroundMark x1="10831" y1="60568" x2="30810" y2="60042"/>
                        <a14:foregroundMark x1="30810" y1="60042" x2="96530" y2="62145"/>
                        <a14:foregroundMark x1="99013" y1="26323" x2="99474" y2="19664"/>
                        <a14:foregroundMark x1="96530" y1="62145" x2="98875" y2="28311"/>
                        <a14:foregroundMark x1="92432" y1="17079" x2="79706" y2="12408"/>
                        <a14:foregroundMark x1="99474" y1="19664" x2="97240" y2="18844"/>
                        <a14:foregroundMark x1="79706" y1="12408" x2="68181" y2="12013"/>
                        <a14:foregroundMark x1="5904" y1="18901" x2="3470" y2="20505"/>
                        <a14:foregroundMark x1="12218" y1="14741" x2="9698" y2="16401"/>
                        <a14:foregroundMark x1="2328" y1="25317" x2="0" y2="35121"/>
                        <a14:foregroundMark x1="3470" y1="20505" x2="3033" y2="22346"/>
                        <a14:foregroundMark x1="0" y1="35121" x2="0" y2="59516"/>
                        <a14:foregroundMark x1="1998" y1="59516" x2="105" y2="26288"/>
                        <a14:foregroundMark x1="105" y1="26288" x2="2188" y2="25327"/>
                        <a14:foregroundMark x1="21533" y1="23897" x2="53207" y2="25552"/>
                        <a14:foregroundMark x1="53207" y1="25552" x2="67112" y2="25096"/>
                        <a14:foregroundMark x1="94386" y1="27857" x2="98212" y2="41430"/>
                        <a14:foregroundMark x1="98212" y1="41430" x2="98212" y2="56782"/>
                        <a14:foregroundMark x1="98212" y1="56782" x2="88749" y2="60147"/>
                        <a14:foregroundMark x1="88749" y1="60147" x2="2524" y2="60463"/>
                        <a14:foregroundMark x1="1998" y1="26288" x2="4732" y2="58675"/>
                        <a14:foregroundMark x1="8307" y1="25973" x2="9148" y2="46162"/>
                        <a14:foregroundMark x1="9148" y1="46162" x2="8634" y2="24850"/>
                        <a14:foregroundMark x1="65797" y1="25017" x2="68034" y2="35752"/>
                        <a14:foregroundMark x1="68034" y1="35752" x2="65510" y2="53733"/>
                        <a14:foregroundMark x1="65510" y1="53733" x2="11987" y2="50789"/>
                        <a14:foregroundMark x1="97687" y1="54995" x2="91798" y2="43323"/>
                        <a14:foregroundMark x1="91798" y1="43323" x2="79390" y2="34911"/>
                        <a14:foregroundMark x1="79390" y1="34911" x2="61619" y2="31546"/>
                        <a14:foregroundMark x1="61619" y1="31546" x2="50789" y2="31546"/>
                        <a14:foregroundMark x1="50789" y1="31546" x2="44795" y2="40694"/>
                        <a14:foregroundMark x1="44795" y1="40694" x2="47003" y2="52261"/>
                        <a14:foregroundMark x1="47003" y1="52261" x2="61725" y2="58044"/>
                        <a14:foregroundMark x1="61725" y1="58044" x2="78970" y2="55731"/>
                        <a14:foregroundMark x1="78970" y1="55731" x2="87592" y2="52787"/>
                        <a14:foregroundMark x1="99159" y1="54574" x2="93796" y2="45321"/>
                        <a14:foregroundMark x1="93796" y1="45321" x2="76446" y2="33649"/>
                        <a14:foregroundMark x1="76446" y1="33649" x2="41535" y2="24816"/>
                        <a14:foregroundMark x1="41535" y1="24816" x2="14616" y2="27340"/>
                        <a14:foregroundMark x1="14616" y1="27340" x2="8202" y2="31230"/>
                        <a14:foregroundMark x1="8202" y1="31230" x2="4416" y2="39958"/>
                        <a14:foregroundMark x1="4416" y1="39958" x2="6519" y2="47003"/>
                        <a14:foregroundMark x1="6519" y1="47003" x2="25973" y2="54679"/>
                        <a14:foregroundMark x1="25973" y1="54679" x2="45216" y2="56782"/>
                        <a14:foregroundMark x1="45216" y1="56782" x2="81598" y2="52261"/>
                        <a14:foregroundMark x1="81598" y1="52261" x2="94953" y2="53838"/>
                        <a14:foregroundMark x1="98633" y1="53733" x2="95163" y2="47003"/>
                        <a14:foregroundMark x1="95163" y1="47003" x2="89590" y2="41851"/>
                        <a14:foregroundMark x1="89590" y1="41851" x2="73291" y2="36488"/>
                        <a14:foregroundMark x1="73291" y1="36488" x2="66982" y2="43533"/>
                        <a14:foregroundMark x1="66982" y1="43533" x2="71924" y2="50263"/>
                        <a14:foregroundMark x1="71924" y1="50263" x2="81914" y2="51840"/>
                        <a14:foregroundMark x1="81914" y1="51840" x2="88854" y2="49527"/>
                        <a14:foregroundMark x1="88854" y1="49527" x2="88854" y2="41009"/>
                        <a14:foregroundMark x1="88854" y1="41009" x2="88749" y2="40694"/>
                        <a14:foregroundMark x1="75710" y1="44164" x2="75920" y2="45110"/>
                        <a14:foregroundMark x1="77813" y1="47319" x2="77918" y2="49317"/>
                        <a14:foregroundMark x1="71924" y1="46793" x2="71924" y2="46793"/>
                        <a14:foregroundMark x1="72135" y1="44585" x2="72135" y2="44585"/>
                        <a14:foregroundMark x1="52576" y1="46162" x2="52576" y2="46162"/>
                        <a14:foregroundMark x1="52156" y1="46793" x2="51630" y2="47529"/>
                        <a14:foregroundMark x1="49842" y1="48370" x2="49842" y2="48370"/>
                        <a14:foregroundMark x1="56572" y1="45321" x2="56572" y2="45321"/>
                        <a14:foregroundMark x1="53628" y1="46583" x2="53628" y2="46583"/>
                        <a14:foregroundMark x1="54154" y1="46793" x2="54154" y2="46793"/>
                        <a14:foregroundMark x1="58780" y1="42376" x2="57834" y2="46162"/>
                        <a14:foregroundMark x1="54574" y1="43428" x2="54364" y2="48580"/>
                        <a14:foregroundMark x1="62250" y1="45531" x2="61725" y2="51104"/>
                        <a14:foregroundMark x1="82124" y1="43638" x2="83596" y2="50263"/>
                        <a14:foregroundMark x1="88854" y1="44795" x2="88223" y2="50578"/>
                        <a14:foregroundMark x1="90957" y1="46793" x2="92219" y2="52997"/>
                        <a14:foregroundMark x1="24816" y1="41851" x2="21661" y2="46793"/>
                        <a14:backgroundMark x1="99369" y1="26919" x2="3785" y2="17245"/>
                        <a14:backgroundMark x1="97161" y1="18717" x2="37960" y2="16824"/>
                        <a14:backgroundMark x1="37960" y1="16824" x2="79180" y2="17981"/>
                        <a14:backgroundMark x1="76236" y1="15037" x2="14196" y2="12723"/>
                        <a14:backgroundMark x1="14196" y1="12723" x2="11251" y2="13460"/>
                        <a14:backgroundMark x1="91167" y1="8307" x2="18507" y2="4522"/>
                        <a14:backgroundMark x1="18507" y1="4522" x2="46162" y2="19348"/>
                        <a14:backgroundMark x1="46162" y1="19348" x2="19453" y2="14301"/>
                        <a14:backgroundMark x1="736" y1="23975" x2="30599" y2="21767"/>
                        <a14:backgroundMark x1="30599" y1="21767" x2="61830" y2="23554"/>
                        <a14:backgroundMark x1="61830" y1="23554" x2="93375" y2="23239"/>
                        <a14:backgroundMark x1="93375" y1="23239" x2="66772" y2="12723"/>
                        <a14:backgroundMark x1="66772" y1="12723" x2="6730" y2="10515"/>
                        <a14:backgroundMark x1="6730" y1="10515" x2="0" y2="15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63" y="5621314"/>
            <a:ext cx="1827237" cy="18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3C081-2909-4BB3-899F-F0C13199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932" y="2342229"/>
            <a:ext cx="2320616" cy="16437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4D0465-3031-4374-B8A5-ECB42BDD8C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09855" y="2157563"/>
            <a:ext cx="880077" cy="36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4E17C9-0C44-4B82-9E78-789FC50FAF49}"/>
              </a:ext>
            </a:extLst>
          </p:cNvPr>
          <p:cNvSpPr txBox="1"/>
          <p:nvPr/>
        </p:nvSpPr>
        <p:spPr>
          <a:xfrm>
            <a:off x="2362055" y="1972897"/>
            <a:ext cx="1447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21FB0-1D86-4670-AC65-552BB24E146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428855" y="2890955"/>
            <a:ext cx="880077" cy="3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E84380-D1D9-4E08-AD73-7B73DA821B54}"/>
              </a:ext>
            </a:extLst>
          </p:cNvPr>
          <p:cNvSpPr txBox="1"/>
          <p:nvPr/>
        </p:nvSpPr>
        <p:spPr>
          <a:xfrm>
            <a:off x="1828655" y="2567789"/>
            <a:ext cx="1600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USB type B to 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8D1798-D18D-4402-BE1A-F47C8BEF67E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640293" y="3837828"/>
            <a:ext cx="779162" cy="549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4A8213-DCB6-4529-AB2D-41E15A9A0667}"/>
              </a:ext>
            </a:extLst>
          </p:cNvPr>
          <p:cNvSpPr txBox="1"/>
          <p:nvPr/>
        </p:nvSpPr>
        <p:spPr>
          <a:xfrm>
            <a:off x="1752600" y="4064580"/>
            <a:ext cx="188769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External power source 7v-12v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9EF97D-D39D-41BB-8E90-1BA943C24CC1}"/>
              </a:ext>
            </a:extLst>
          </p:cNvPr>
          <p:cNvSpPr txBox="1"/>
          <p:nvPr/>
        </p:nvSpPr>
        <p:spPr>
          <a:xfrm>
            <a:off x="5366607" y="1828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41C20A1-F482-4CAF-9406-49B011BC7225}"/>
              </a:ext>
            </a:extLst>
          </p:cNvPr>
          <p:cNvSpPr/>
          <p:nvPr/>
        </p:nvSpPr>
        <p:spPr>
          <a:xfrm rot="5400000">
            <a:off x="5872600" y="1621490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C73A5D-294C-4A7F-91C9-C144736FEF34}"/>
              </a:ext>
            </a:extLst>
          </p:cNvPr>
          <p:cNvCxnSpPr>
            <a:cxnSpLocks/>
          </p:cNvCxnSpPr>
          <p:nvPr/>
        </p:nvCxnSpPr>
        <p:spPr>
          <a:xfrm>
            <a:off x="4512243" y="1885701"/>
            <a:ext cx="1244489" cy="1933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17E94D-9F53-4252-A9F8-9FD3A1DC8F64}"/>
              </a:ext>
            </a:extLst>
          </p:cNvPr>
          <p:cNvSpPr txBox="1"/>
          <p:nvPr/>
        </p:nvSpPr>
        <p:spPr>
          <a:xfrm>
            <a:off x="3634692" y="1516369"/>
            <a:ext cx="1752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Pins (x3)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27935-154D-4051-A6CB-5D66FEA900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798372" cy="552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D54DA67A-089E-4B5B-8C5B-DCCD13CD0B84}"/>
              </a:ext>
            </a:extLst>
          </p:cNvPr>
          <p:cNvSpPr/>
          <p:nvPr/>
        </p:nvSpPr>
        <p:spPr>
          <a:xfrm rot="16200000">
            <a:off x="6199272" y="3814262"/>
            <a:ext cx="139126" cy="4990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A90A1-CBFF-4678-8A20-07F8682EBA3D}"/>
              </a:ext>
            </a:extLst>
          </p:cNvPr>
          <p:cNvSpPr txBox="1"/>
          <p:nvPr/>
        </p:nvSpPr>
        <p:spPr>
          <a:xfrm>
            <a:off x="5756149" y="401011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Analog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EA982-5875-469F-916F-866F0BE7302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685945" y="3962919"/>
            <a:ext cx="49472" cy="74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65DF1B-6D88-4699-9DC7-4E7312A2C25D}"/>
              </a:ext>
            </a:extLst>
          </p:cNvPr>
          <p:cNvCxnSpPr>
            <a:cxnSpLocks/>
          </p:cNvCxnSpPr>
          <p:nvPr/>
        </p:nvCxnSpPr>
        <p:spPr>
          <a:xfrm flipV="1">
            <a:off x="5071224" y="3964086"/>
            <a:ext cx="532824" cy="74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648995-1A76-4967-83E1-32C95C3137B2}"/>
              </a:ext>
            </a:extLst>
          </p:cNvPr>
          <p:cNvSpPr txBox="1"/>
          <p:nvPr/>
        </p:nvSpPr>
        <p:spPr>
          <a:xfrm>
            <a:off x="4085452" y="4705261"/>
            <a:ext cx="990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3.3v pin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F7A37-CA99-41E2-8B99-55B617EFFBE0}"/>
              </a:ext>
            </a:extLst>
          </p:cNvPr>
          <p:cNvSpPr txBox="1"/>
          <p:nvPr/>
        </p:nvSpPr>
        <p:spPr>
          <a:xfrm>
            <a:off x="5318530" y="4705261"/>
            <a:ext cx="8337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5v pin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8E1F6A-48BA-425C-8E7A-24340FF4EAA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1302983" cy="190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58B8E9-D7DC-4ACC-A8F1-7A1DE9598EF4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6509543" y="3523565"/>
            <a:ext cx="33193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84B7452-CC4C-4D11-958C-23C60782418B}"/>
              </a:ext>
            </a:extLst>
          </p:cNvPr>
          <p:cNvSpPr txBox="1"/>
          <p:nvPr/>
        </p:nvSpPr>
        <p:spPr>
          <a:xfrm>
            <a:off x="6841475" y="3200400"/>
            <a:ext cx="16167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ATmega</a:t>
            </a:r>
            <a:r>
              <a:rPr lang="en-US" dirty="0">
                <a:solidFill>
                  <a:srgbClr val="FF0000"/>
                </a:solidFill>
              </a:rPr>
              <a:t>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4168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9" grpId="0" animBg="1"/>
      <p:bldP spid="25" grpId="0"/>
      <p:bldP spid="26" grpId="0" animBg="1"/>
      <p:bldP spid="28" grpId="0" animBg="1"/>
      <p:bldP spid="42" grpId="0" animBg="1"/>
      <p:bldP spid="43" grpId="0"/>
      <p:bldP spid="29" grpId="0" animBg="1"/>
      <p:bldP spid="30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55394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Inputs Outputs and Digital pins</a:t>
            </a:r>
          </a:p>
          <a:p>
            <a:pPr algn="l"/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   Arduino    interacts    with    its 		        surrounding components through its 		      digital and analog pins (GPIO)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works within two states: True/HIGH (2.5-5V) or False/LOW (0-2.5V)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can send information from the Arduino (Output) or receive information from a sensor or button (Input.)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E36A8-AE78-4853-9F53-788AD94A56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400" y="1785230"/>
            <a:ext cx="2320616" cy="164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A71DA-A6CA-4E81-AB51-5FFF6420589E}"/>
              </a:ext>
            </a:extLst>
          </p:cNvPr>
          <p:cNvSpPr txBox="1"/>
          <p:nvPr/>
        </p:nvSpPr>
        <p:spPr>
          <a:xfrm>
            <a:off x="6925075" y="1271801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80E6639-995C-4014-91C0-00CD8829DCC3}"/>
              </a:ext>
            </a:extLst>
          </p:cNvPr>
          <p:cNvSpPr/>
          <p:nvPr/>
        </p:nvSpPr>
        <p:spPr>
          <a:xfrm rot="5400000">
            <a:off x="7431068" y="1064491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6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77" y="2209800"/>
            <a:ext cx="7772400" cy="434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Arduino uses a programming language is very similar to </a:t>
            </a:r>
            <a:r>
              <a:rPr lang="en-US" sz="2400" b="1" dirty="0">
                <a:solidFill>
                  <a:schemeClr val="tx1"/>
                </a:solidFill>
                <a:latin typeface="Gill Sans MT" pitchFamily="34" charset="0"/>
              </a:rPr>
              <a:t>C++ </a:t>
            </a:r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but is made fit for the Arduino hardware.</a:t>
            </a:r>
          </a:p>
          <a:p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Documentation/Reference: </a:t>
            </a:r>
          </a:p>
          <a:p>
            <a:r>
              <a:rPr lang="en-US" sz="2400" dirty="0">
                <a:hlinkClick r:id="rId2"/>
              </a:rPr>
              <a:t>https://www.arduino.cc/reference/en/</a:t>
            </a:r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  <a:ea typeface="+mn-ea"/>
                <a:cs typeface="+mn-cs"/>
              </a:rPr>
              <a:t>Arduino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61993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0B64CBB-1269-4E64-B425-403C4A409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84" y="1752600"/>
            <a:ext cx="7772400" cy="4267198"/>
          </a:xfrm>
        </p:spPr>
        <p:txBody>
          <a:bodyPr>
            <a:normAutofit lnSpcReduction="10000"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Gill Sans MT" pitchFamily="34" charset="0"/>
              </a:rPr>
              <a:t>IDE: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Integrated Development Environment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It’s a software application for the Arduino to compile, debug and upload your code to the Arduino hardware. 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E1F53-99A2-4F74-A556-C6369242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42" y="2731478"/>
            <a:ext cx="4388644" cy="24046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3424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ABC81-9D3D-4215-AB94-CF637C72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77421"/>
            <a:ext cx="7010400" cy="38411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306D7-5270-4D8F-B8E1-A27ED58FD5D9}"/>
              </a:ext>
            </a:extLst>
          </p:cNvPr>
          <p:cNvSpPr txBox="1"/>
          <p:nvPr/>
        </p:nvSpPr>
        <p:spPr>
          <a:xfrm>
            <a:off x="6781802" y="3686113"/>
            <a:ext cx="12192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Serial Monitor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DED0BC-F6BA-445E-9BE1-E9354589AA6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391402" y="2121933"/>
            <a:ext cx="533398" cy="1564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6FD1B-2FEA-46CF-B32B-2E3F3D7C1857}"/>
              </a:ext>
            </a:extLst>
          </p:cNvPr>
          <p:cNvCxnSpPr/>
          <p:nvPr/>
        </p:nvCxnSpPr>
        <p:spPr>
          <a:xfrm flipH="1" flipV="1">
            <a:off x="1371600" y="2895600"/>
            <a:ext cx="838200" cy="902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A42F09-9449-4E23-96D5-A25B19FA2BE6}"/>
              </a:ext>
            </a:extLst>
          </p:cNvPr>
          <p:cNvSpPr txBox="1"/>
          <p:nvPr/>
        </p:nvSpPr>
        <p:spPr>
          <a:xfrm>
            <a:off x="2209800" y="3657600"/>
            <a:ext cx="38862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loop(){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keeps executing in an infinite loop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A64E6-6DC2-47CB-A6CE-16D478782A72}"/>
              </a:ext>
            </a:extLst>
          </p:cNvPr>
          <p:cNvSpPr txBox="1"/>
          <p:nvPr/>
        </p:nvSpPr>
        <p:spPr>
          <a:xfrm>
            <a:off x="3200400" y="2358766"/>
            <a:ext cx="40386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setup(){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is executed once when the Arduino is powered 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719C97-C0A7-4F54-A6F0-4910C9B4E25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981200" y="2514600"/>
            <a:ext cx="1219200" cy="259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48338F-34FF-4928-B1A3-FA427871CACC}"/>
              </a:ext>
            </a:extLst>
          </p:cNvPr>
          <p:cNvSpPr txBox="1"/>
          <p:nvPr/>
        </p:nvSpPr>
        <p:spPr>
          <a:xfrm>
            <a:off x="1524000" y="4485151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verifier (Compiler)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D3645F-DF32-4A1C-906C-63F04852D7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143000" y="2175075"/>
            <a:ext cx="990600" cy="231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84C38E-3527-4E1A-A287-7608C8F8C470}"/>
              </a:ext>
            </a:extLst>
          </p:cNvPr>
          <p:cNvSpPr txBox="1"/>
          <p:nvPr/>
        </p:nvSpPr>
        <p:spPr>
          <a:xfrm>
            <a:off x="2544191" y="3012180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uploader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6DBCFD-3F84-497A-B015-E4643FD8948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1265809" y="2142916"/>
            <a:ext cx="1278382" cy="11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5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273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665" y="2743200"/>
            <a:ext cx="7406640" cy="37887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Now that we have an idea on what an Arduino is and familiarized ourselves with the UNO, we will start with the practical stuff. </a:t>
            </a:r>
          </a:p>
        </p:txBody>
      </p:sp>
    </p:spTree>
    <p:extLst>
      <p:ext uri="{BB962C8B-B14F-4D97-AF65-F5344CB8AC3E}">
        <p14:creationId xmlns:p14="http://schemas.microsoft.com/office/powerpoint/2010/main" val="290509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425E7E-204C-4FE1-BE37-9DE5BBB9ACA2}"/>
              </a:ext>
            </a:extLst>
          </p:cNvPr>
          <p:cNvSpPr txBox="1">
            <a:spLocks/>
          </p:cNvSpPr>
          <p:nvPr/>
        </p:nvSpPr>
        <p:spPr>
          <a:xfrm>
            <a:off x="671111" y="55247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IMPORTANT GUIDELINES: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1E4C8F-2DD0-4E02-B0CD-666AA7C62006}"/>
              </a:ext>
            </a:extLst>
          </p:cNvPr>
          <p:cNvSpPr txBox="1">
            <a:spLocks/>
          </p:cNvSpPr>
          <p:nvPr/>
        </p:nvSpPr>
        <p:spPr>
          <a:xfrm>
            <a:off x="700489" y="1905000"/>
            <a:ext cx="7406640" cy="378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If you are unfamiliar with basic electrical knowledge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Please do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 power up the board before having its connections checked by the assistants. 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Basic Guidelines :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Double check the </a:t>
            </a:r>
            <a:r>
              <a:rPr lang="en-US" sz="2200" dirty="0">
                <a:solidFill>
                  <a:schemeClr val="accent2"/>
                </a:solidFill>
                <a:latin typeface="Gill Sans MT" pitchFamily="34" charset="0"/>
                <a:ea typeface="+mj-ea"/>
                <a:cs typeface="+mj-cs"/>
              </a:rPr>
              <a:t>polarities(+/-)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of any connections you make.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Keep a consistent wiring color code. Use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red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power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and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black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ground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Calculate the expected current through all components before you apply power. Check the datasheet to make sure it's within safe limits.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0000"/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675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193" y="505451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073" y="1632096"/>
            <a:ext cx="7406640" cy="378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Make sure you install the IDE from the link:</a:t>
            </a:r>
            <a:endParaRPr lang="en-US" dirty="0">
              <a:solidFill>
                <a:schemeClr val="tx1"/>
              </a:solidFill>
              <a:latin typeface="Gill Sans MT" pitchFamily="34" charset="0"/>
              <a:hlinkClick r:id="rId2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  <a:hlinkClick r:id="rId2"/>
              </a:rPr>
              <a:t>www.arduino.cc/en/Main/Software</a:t>
            </a:r>
            <a:endParaRPr lang="en-US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OR</a:t>
            </a: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from the workshop files already installed</a:t>
            </a:r>
          </a:p>
        </p:txBody>
      </p:sp>
    </p:spTree>
    <p:extLst>
      <p:ext uri="{BB962C8B-B14F-4D97-AF65-F5344CB8AC3E}">
        <p14:creationId xmlns:p14="http://schemas.microsoft.com/office/powerpoint/2010/main" val="344675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D608EB-BD05-4825-B5D9-C3A3A4CF52B4}"/>
              </a:ext>
            </a:extLst>
          </p:cNvPr>
          <p:cNvSpPr txBox="1">
            <a:spLocks/>
          </p:cNvSpPr>
          <p:nvPr/>
        </p:nvSpPr>
        <p:spPr>
          <a:xfrm>
            <a:off x="618818" y="62305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You will need: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44EE1-8AF0-4D1C-9222-E2174FD3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256" y="2879072"/>
            <a:ext cx="1413683" cy="1001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7D26D-A819-4E77-A561-E1E5D130A1FD}"/>
              </a:ext>
            </a:extLst>
          </p:cNvPr>
          <p:cNvSpPr txBox="1"/>
          <p:nvPr/>
        </p:nvSpPr>
        <p:spPr>
          <a:xfrm>
            <a:off x="102639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115C-21CC-4D4C-A441-99AAF7C1E33E}"/>
              </a:ext>
            </a:extLst>
          </p:cNvPr>
          <p:cNvSpPr txBox="1"/>
          <p:nvPr/>
        </p:nvSpPr>
        <p:spPr>
          <a:xfrm>
            <a:off x="321706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Resistors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9B9F4-8EB9-46F4-B38E-7342AD6BC473}"/>
              </a:ext>
            </a:extLst>
          </p:cNvPr>
          <p:cNvSpPr txBox="1"/>
          <p:nvPr/>
        </p:nvSpPr>
        <p:spPr>
          <a:xfrm>
            <a:off x="7288897" y="3963410"/>
            <a:ext cx="6858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91825-8490-4287-B21D-B02D6BCA4C53}"/>
              </a:ext>
            </a:extLst>
          </p:cNvPr>
          <p:cNvSpPr txBox="1"/>
          <p:nvPr/>
        </p:nvSpPr>
        <p:spPr>
          <a:xfrm>
            <a:off x="5407734" y="4003440"/>
            <a:ext cx="1183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 sensor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4F6CA-162B-4298-92DA-2CF6E9D7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7" y="2879072"/>
            <a:ext cx="1383869" cy="968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FB7D90-FE7C-47CB-B469-073746BA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251919" y="2731454"/>
            <a:ext cx="1252198" cy="1146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211B9-9D74-49DD-96CD-A6FB1E27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872" y="2797512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838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LET US GET TO WORK!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18752" y="1996935"/>
            <a:ext cx="7772400" cy="1724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The method of work is as follows: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Explanation of a concept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(Hardware)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(Code)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5F69A-2911-489B-AD8B-0BEB6200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7" y="3691957"/>
            <a:ext cx="3255365" cy="216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Image result for wiring an arduino">
            <a:extLst>
              <a:ext uri="{FF2B5EF4-FFF2-40B4-BE49-F238E27FC236}">
                <a16:creationId xmlns:a16="http://schemas.microsoft.com/office/drawing/2014/main" id="{4195998D-E2D7-463F-9A3B-EC5623DC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84" y="2968377"/>
            <a:ext cx="3120652" cy="22516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F429-6DD5-476F-AF26-871336AF9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00" t="3462" r="30666" b="8028"/>
          <a:stretch/>
        </p:blipFill>
        <p:spPr>
          <a:xfrm rot="1165367">
            <a:off x="6733423" y="2174031"/>
            <a:ext cx="1066800" cy="1517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73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602747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This workshop will be familiarizing you with the Arduino board ,IDE and online simulation.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762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Course Objectives :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6972" y="3352800"/>
            <a:ext cx="7557656" cy="17526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topics to be covered in this presentation will serve as a good knowledge base for creating your own projects using an Arduino board.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048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A LED On and Off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BADFA-B285-456B-975E-A0DC7062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981200"/>
            <a:ext cx="6858000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Blink A LED following a delay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basic concept of a breakout board is that is takes a single electrical component and makes it easy to use.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Usually the electrical component is an integrated circuit (IC).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Integrated circuits, have pins on them that can do a multitude of things.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Most commonly there are pins for </a:t>
            </a:r>
            <a:r>
              <a:rPr lang="en-US" sz="2400" b="1" dirty="0">
                <a:latin typeface="Gill Sans MT" panose="020B0502020104020203" pitchFamily="34" charset="0"/>
              </a:rPr>
              <a:t>supply of power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providing a ground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receiving an input</a:t>
            </a:r>
            <a:r>
              <a:rPr lang="en-US" sz="2400" dirty="0">
                <a:latin typeface="Gill Sans MT" panose="020B0502020104020203" pitchFamily="34" charset="0"/>
              </a:rPr>
              <a:t> and pins for </a:t>
            </a:r>
            <a:r>
              <a:rPr lang="en-US" sz="2400" b="1" dirty="0">
                <a:latin typeface="Gill Sans MT" panose="020B0502020104020203" pitchFamily="34" charset="0"/>
              </a:rPr>
              <a:t>sending an output</a:t>
            </a:r>
            <a:r>
              <a:rPr lang="en-US" sz="24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1520-A61D-4327-BB55-83361EF69B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214109">
            <a:off x="4595015" y="404014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45129" y="762000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example we are going to use today 		is the infrared sensor available at your stations.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To read the functioning of one pin I can find		 the datasheet online.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9B4BE-CAAD-4CC1-AD71-72A0D435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460504" y="1716370"/>
            <a:ext cx="3780581" cy="3462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C0092-AD7B-42E4-A2AC-5A79BC0F807D}"/>
              </a:ext>
            </a:extLst>
          </p:cNvPr>
          <p:cNvSpPr/>
          <p:nvPr/>
        </p:nvSpPr>
        <p:spPr>
          <a:xfrm>
            <a:off x="7010400" y="4495800"/>
            <a:ext cx="762000" cy="269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B4618C-0285-4786-9992-ACFAB8D258B4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>
            <a:off x="6604102" y="4630363"/>
            <a:ext cx="406298" cy="13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1CC82-6B9F-457A-8033-91A13567E2E0}"/>
              </a:ext>
            </a:extLst>
          </p:cNvPr>
          <p:cNvSpPr txBox="1"/>
          <p:nvPr/>
        </p:nvSpPr>
        <p:spPr>
          <a:xfrm>
            <a:off x="1142999" y="4182070"/>
            <a:ext cx="54611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OUT	               GND	             VCC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sending an output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providing a ground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supply of power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1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A519F-61CD-4BFB-963F-8035EA87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on a LED when the IR sensor detects presence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5E840-F752-4844-BCE7-F520044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226778"/>
            <a:ext cx="342900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800"/>
            <a:ext cx="1618038" cy="1618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a button that is pushed to operate an electrical device.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AB52CF7C-AF68-42A1-94B5-06D4A5E7C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68" y="3065230"/>
            <a:ext cx="3079445" cy="26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81" y="2093075"/>
            <a:ext cx="3252728" cy="3252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D7B4F5E-000F-463E-9EDA-197C02700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76" y="2390449"/>
            <a:ext cx="4328958" cy="26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800"/>
            <a:ext cx="1618038" cy="1618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80909" y="1759629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There is a catch,</a:t>
            </a:r>
          </a:p>
          <a:p>
            <a:pPr algn="l"/>
            <a:r>
              <a:rPr lang="en-US" sz="2400" dirty="0">
                <a:latin typeface="Gill Sans MT" panose="020B0502020104020203" pitchFamily="34" charset="0"/>
              </a:rPr>
              <a:t>So you know that digital Signals are: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06AF2E-B108-44FE-955E-8523A2EF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37" y="3355973"/>
            <a:ext cx="6023962" cy="16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707530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  <a:t>Problem with Push buttons </a:t>
            </a:r>
            <a:b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</a:br>
            <a: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  <a:t>Connected to the Arduino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80909" y="1660886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This is how the signal might look for an unconnected</a:t>
            </a:r>
          </a:p>
          <a:p>
            <a:pPr algn="l"/>
            <a:r>
              <a:rPr lang="en-US" sz="2400" dirty="0">
                <a:latin typeface="Gill Sans MT" panose="020B0502020104020203" pitchFamily="34" charset="0"/>
              </a:rPr>
              <a:t>Wire: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C239-B47E-4442-AC26-00D0306C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971800"/>
            <a:ext cx="2760124" cy="2049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B17631-2551-471D-BE0B-77C3C9B2D37C}"/>
              </a:ext>
            </a:extLst>
          </p:cNvPr>
          <p:cNvSpPr txBox="1">
            <a:spLocks/>
          </p:cNvSpPr>
          <p:nvPr/>
        </p:nvSpPr>
        <p:spPr>
          <a:xfrm>
            <a:off x="2471891" y="4665791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This signal contains noise</a:t>
            </a:r>
          </a:p>
        </p:txBody>
      </p:sp>
    </p:spTree>
    <p:extLst>
      <p:ext uri="{BB962C8B-B14F-4D97-AF65-F5344CB8AC3E}">
        <p14:creationId xmlns:p14="http://schemas.microsoft.com/office/powerpoint/2010/main" val="775221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Hardware &amp;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In this workshop we will have groups working on the online simulator and groups working on the hardware.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groups working on the hardware should parallelly work on the online simulator.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This can help you understand how to test &amp; simulate your schematic before starting to work with your hardware.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Groups should interchange after the break</a:t>
            </a:r>
          </a:p>
        </p:txBody>
      </p:sp>
    </p:spTree>
    <p:extLst>
      <p:ext uri="{BB962C8B-B14F-4D97-AF65-F5344CB8AC3E}">
        <p14:creationId xmlns:p14="http://schemas.microsoft.com/office/powerpoint/2010/main" val="2178700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3874481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The Arduino reads a voltage value between 3.3 V and 5 V and can mistaken noise values (with voltage levels between 3.3-5V) to real voltage values.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C239-B47E-4442-AC26-00D0306C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38" y="1958823"/>
            <a:ext cx="2760124" cy="20493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2060"/>
                </a:solidFill>
                <a:latin typeface="Gill Sans MT" pitchFamily="34" charset="0"/>
              </a:rPr>
              <a:t>Problem with Push buttons </a:t>
            </a:r>
            <a:br>
              <a:rPr lang="en-US" sz="3000" b="1">
                <a:solidFill>
                  <a:srgbClr val="002060"/>
                </a:solidFill>
                <a:latin typeface="Gill Sans MT" pitchFamily="34" charset="0"/>
              </a:rPr>
            </a:br>
            <a:r>
              <a:rPr lang="en-US" sz="3000" b="1">
                <a:solidFill>
                  <a:srgbClr val="002060"/>
                </a:solidFill>
                <a:latin typeface="Gill Sans MT" pitchFamily="34" charset="0"/>
              </a:rPr>
              <a:t>Connected to the Arduino </a:t>
            </a:r>
            <a:endParaRPr lang="en-US" sz="3000" b="1" dirty="0">
              <a:solidFill>
                <a:srgbClr val="002060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31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1292032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Gill Sans MT" panose="020B0502020104020203" pitchFamily="34" charset="0"/>
              </a:rPr>
              <a:t>Pull-up or Pull-down Resistor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5F616-0D38-474A-8747-F26391D3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80" y="2590800"/>
            <a:ext cx="3876675" cy="26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8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30672" y="1981200"/>
            <a:ext cx="7348692" cy="332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Gill Sans MT" panose="020B0502020104020203" pitchFamily="34" charset="0"/>
              </a:rPr>
              <a:t>Electric current always takes the easiest way to get to the ground. 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i="1" dirty="0">
                <a:latin typeface="Gill Sans MT" panose="020B0502020104020203" pitchFamily="34" charset="0"/>
              </a:rPr>
              <a:t>The resistance of a wire is almost 0 (not really)</a:t>
            </a:r>
          </a:p>
          <a:p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So the easiest path to take is a wire with no resistors or with least resistance. 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That’s why we use a </a:t>
            </a:r>
            <a:r>
              <a:rPr lang="en-US" sz="2400" b="1" dirty="0">
                <a:latin typeface="Gill Sans MT" panose="020B0502020104020203" pitchFamily="34" charset="0"/>
              </a:rPr>
              <a:t>pull-up/down resistor </a:t>
            </a:r>
          </a:p>
          <a:p>
            <a:endParaRPr lang="en-US" sz="2400" b="1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to make the current </a:t>
            </a:r>
            <a:r>
              <a:rPr lang="en-US" sz="2400" b="1" dirty="0">
                <a:latin typeface="Gill Sans MT" panose="020B0502020104020203" pitchFamily="34" charset="0"/>
              </a:rPr>
              <a:t>flow to the path we want.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</p:spTree>
    <p:extLst>
      <p:ext uri="{BB962C8B-B14F-4D97-AF65-F5344CB8AC3E}">
        <p14:creationId xmlns:p14="http://schemas.microsoft.com/office/powerpoint/2010/main" val="3537261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1292032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Gill Sans MT" panose="020B0502020104020203" pitchFamily="34" charset="0"/>
              </a:rPr>
              <a:t>Pull-up or Pull-down Resistor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5F616-0D38-474A-8747-F26391D3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80" y="2590800"/>
            <a:ext cx="3876675" cy="26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62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A4A048-3EA5-47A7-8D38-3FC184B298C9}"/>
              </a:ext>
            </a:extLst>
          </p:cNvPr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</p:spTree>
    <p:extLst>
      <p:ext uri="{BB962C8B-B14F-4D97-AF65-F5344CB8AC3E}">
        <p14:creationId xmlns:p14="http://schemas.microsoft.com/office/powerpoint/2010/main" val="424057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7A045-E445-413F-9F1D-C59A832B3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5632466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42202" y="4191000"/>
            <a:ext cx="84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for attending the workshop.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4093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0441B2-DA2B-4E86-8E9E-F8501E0E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7" y="0"/>
            <a:ext cx="68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D55C-7BC6-42A7-A0CA-973BC586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21" y="1703040"/>
            <a:ext cx="7318357" cy="345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7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535"/>
            <a:ext cx="7254241" cy="129980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is an Italian company that produces easy-to-use microcontroller-based prototyping boards fit for various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2050" name="Picture 2" descr="Image result for mobile robot">
            <a:extLst>
              <a:ext uri="{FF2B5EF4-FFF2-40B4-BE49-F238E27FC236}">
                <a16:creationId xmlns:a16="http://schemas.microsoft.com/office/drawing/2014/main" id="{1CD1D8C7-B09E-4E82-A3BF-B1A7BF2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147645"/>
            <a:ext cx="2019300" cy="2019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8657001-C768-4011-BCB8-A0DDC8FE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27" y="3146121"/>
            <a:ext cx="2020824" cy="20208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OT arduino">
            <a:extLst>
              <a:ext uri="{FF2B5EF4-FFF2-40B4-BE49-F238E27FC236}">
                <a16:creationId xmlns:a16="http://schemas.microsoft.com/office/drawing/2014/main" id="{2AE83967-4D3A-4795-9E3A-0BC87B09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56" y="3133812"/>
            <a:ext cx="2842783" cy="20331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4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765"/>
            <a:ext cx="7254241" cy="2519236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There exists a wide range of Arduino boards costumed for certain purposes: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Mega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Nano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Lilly pad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etc.…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3074" name="Picture 2" descr="Image result for arduino uno">
            <a:extLst>
              <a:ext uri="{FF2B5EF4-FFF2-40B4-BE49-F238E27FC236}">
                <a16:creationId xmlns:a16="http://schemas.microsoft.com/office/drawing/2014/main" id="{F3BAC198-8FEC-4869-A75E-73CAE5602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12386"/>
          <a:stretch/>
        </p:blipFill>
        <p:spPr bwMode="auto">
          <a:xfrm>
            <a:off x="3779191" y="2077616"/>
            <a:ext cx="2095500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540E1CF-4FA0-4ED5-AE72-FFE0B41A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05" y="3183578"/>
            <a:ext cx="2217748" cy="16894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rduino nano">
            <a:extLst>
              <a:ext uri="{FF2B5EF4-FFF2-40B4-BE49-F238E27FC236}">
                <a16:creationId xmlns:a16="http://schemas.microsoft.com/office/drawing/2014/main" id="{CCD65A67-D5AC-4258-8F7B-FAEBFFAB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4" y="4319588"/>
            <a:ext cx="1495425" cy="1495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rduino lilypad">
            <a:extLst>
              <a:ext uri="{FF2B5EF4-FFF2-40B4-BE49-F238E27FC236}">
                <a16:creationId xmlns:a16="http://schemas.microsoft.com/office/drawing/2014/main" id="{63DDBB2E-4851-4613-A094-0A86049D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38" y="3836651"/>
            <a:ext cx="2637815" cy="19783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R3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main focus of today’s workshop will be on the Arduino UNO.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It is the standard board in prototyping and is also the most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BE824-771E-477C-B932-0F3A11AD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1324137" y="3512045"/>
            <a:ext cx="2828763" cy="1828800"/>
          </a:xfrm>
          <a:prstGeom prst="round2DiagRect">
            <a:avLst>
              <a:gd name="adj1" fmla="val 0"/>
              <a:gd name="adj2" fmla="val 0"/>
            </a:avLst>
          </a:prstGeom>
          <a:ln w="3175" cap="sq">
            <a:solidFill>
              <a:schemeClr val="tx1"/>
            </a:solidFill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A4561-022F-4D2E-8050-DD3E2609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8028" y="3512045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9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Online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133600"/>
            <a:ext cx="7406640" cy="455073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Make sure you create an account @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r>
              <a:rPr lang="en-US" sz="2400" dirty="0">
                <a:hlinkClick r:id="rId2"/>
              </a:rPr>
              <a:t>https://www.tinkercad.com/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r>
              <a:rPr 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Then follow along with your instructor.</a:t>
            </a:r>
          </a:p>
        </p:txBody>
      </p:sp>
    </p:spTree>
    <p:extLst>
      <p:ext uri="{BB962C8B-B14F-4D97-AF65-F5344CB8AC3E}">
        <p14:creationId xmlns:p14="http://schemas.microsoft.com/office/powerpoint/2010/main" val="158380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All boards have pins in which we can insert a wire.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Every pin has a label; these labels will be very important later on because we will need to know where to insert our wires, what we want the Arduino to receive/send through the wires, and what pin to program to receive/send a certain signal. 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algn="just"/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Kindly look at the pins on your board.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E028D-6E67-4D1A-A72A-89CAC02D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441" y="3799368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</TotalTime>
  <Words>1083</Words>
  <Application>Microsoft Office PowerPoint</Application>
  <PresentationFormat>On-screen Show (4:3)</PresentationFormat>
  <Paragraphs>159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Gill Sans MT</vt:lpstr>
      <vt:lpstr>Wingdings</vt:lpstr>
      <vt:lpstr>Office Theme</vt:lpstr>
      <vt:lpstr>PowerPoint Presentation</vt:lpstr>
      <vt:lpstr>This workshop will be familiarizing you with the Arduino board ,IDE and online simulation.</vt:lpstr>
      <vt:lpstr>Hardware &amp; Simulator</vt:lpstr>
      <vt:lpstr>PowerPoint Presentation</vt:lpstr>
      <vt:lpstr>Arduino is an Italian company that produces easy-to-use microcontroller-based prototyping boards fit for various applications.</vt:lpstr>
      <vt:lpstr>There exists a wide range of Arduino boards costumed for certain purposes: Arduino UNO Arduino Mega Arduino Nano Arduino Lilly pad etc.…</vt:lpstr>
      <vt:lpstr>Arduino UNO R3</vt:lpstr>
      <vt:lpstr>Online Simulator</vt:lpstr>
      <vt:lpstr>Arduino UNO Pinout</vt:lpstr>
      <vt:lpstr>Arduino UNO Pinout</vt:lpstr>
      <vt:lpstr>Concept</vt:lpstr>
      <vt:lpstr>Arduino Programming Language</vt:lpstr>
      <vt:lpstr>The Arduino IDE</vt:lpstr>
      <vt:lpstr>The Arduino IDE</vt:lpstr>
      <vt:lpstr>Let’s begin!</vt:lpstr>
      <vt:lpstr>PowerPoint Presentation</vt:lpstr>
      <vt:lpstr>Let’s begin!</vt:lpstr>
      <vt:lpstr>PowerPoint Presentation</vt:lpstr>
      <vt:lpstr> LET US GET TO WORK!</vt:lpstr>
      <vt:lpstr>Challenge Accepted!</vt:lpstr>
      <vt:lpstr>Challenge Accepted!</vt:lpstr>
      <vt:lpstr>Challenge Accepted!</vt:lpstr>
      <vt:lpstr> Concept</vt:lpstr>
      <vt:lpstr> Concept</vt:lpstr>
      <vt:lpstr>Challenge Accepted!</vt:lpstr>
      <vt:lpstr> Push Buttons</vt:lpstr>
      <vt:lpstr> Push Buttons</vt:lpstr>
      <vt:lpstr> Push Buttons</vt:lpstr>
      <vt:lpstr>Problem with Push buttons  Connected to the Arduino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programming, also known as coding, is</dc:title>
  <dc:creator>pc</dc:creator>
  <cp:lastModifiedBy>Omar Hamza</cp:lastModifiedBy>
  <cp:revision>295</cp:revision>
  <dcterms:created xsi:type="dcterms:W3CDTF">2018-11-01T20:50:37Z</dcterms:created>
  <dcterms:modified xsi:type="dcterms:W3CDTF">2020-02-19T21:27:05Z</dcterms:modified>
</cp:coreProperties>
</file>